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75A624-D34D-4FBA-84D8-266F0803B030}" type="datetimeFigureOut">
              <a:rPr lang="en-US" smtClean="0"/>
              <a:t>3/1/2023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7F73637-27FA-433D-A390-D0C915CE0D6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6395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75A624-D34D-4FBA-84D8-266F0803B030}"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73637-27FA-433D-A390-D0C915CE0D69}" type="slidenum">
              <a:rPr lang="en-US" smtClean="0"/>
              <a:t>‹#›</a:t>
            </a:fld>
            <a:endParaRPr lang="en-US"/>
          </a:p>
        </p:txBody>
      </p:sp>
    </p:spTree>
    <p:extLst>
      <p:ext uri="{BB962C8B-B14F-4D97-AF65-F5344CB8AC3E}">
        <p14:creationId xmlns:p14="http://schemas.microsoft.com/office/powerpoint/2010/main" val="165556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5A624-D34D-4FBA-84D8-266F0803B030}"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73637-27FA-433D-A390-D0C915CE0D6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6570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5A624-D34D-4FBA-84D8-266F0803B030}"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73637-27FA-433D-A390-D0C915CE0D6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4822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5A624-D34D-4FBA-84D8-266F0803B030}"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73637-27FA-433D-A390-D0C915CE0D69}" type="slidenum">
              <a:rPr lang="en-US" smtClean="0"/>
              <a:t>‹#›</a:t>
            </a:fld>
            <a:endParaRPr lang="en-US"/>
          </a:p>
        </p:txBody>
      </p:sp>
    </p:spTree>
    <p:extLst>
      <p:ext uri="{BB962C8B-B14F-4D97-AF65-F5344CB8AC3E}">
        <p14:creationId xmlns:p14="http://schemas.microsoft.com/office/powerpoint/2010/main" val="2186454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5A624-D34D-4FBA-84D8-266F0803B030}"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73637-27FA-433D-A390-D0C915CE0D6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7107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5A624-D34D-4FBA-84D8-266F0803B030}"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73637-27FA-433D-A390-D0C915CE0D6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8465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75A624-D34D-4FBA-84D8-266F0803B030}"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73637-27FA-433D-A390-D0C915CE0D6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6094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75A624-D34D-4FBA-84D8-266F0803B030}"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73637-27FA-433D-A390-D0C915CE0D6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0625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75A624-D34D-4FBA-84D8-266F0803B030}"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73637-27FA-433D-A390-D0C915CE0D69}" type="slidenum">
              <a:rPr lang="en-US" smtClean="0"/>
              <a:t>‹#›</a:t>
            </a:fld>
            <a:endParaRPr lang="en-US"/>
          </a:p>
        </p:txBody>
      </p:sp>
    </p:spTree>
    <p:extLst>
      <p:ext uri="{BB962C8B-B14F-4D97-AF65-F5344CB8AC3E}">
        <p14:creationId xmlns:p14="http://schemas.microsoft.com/office/powerpoint/2010/main" val="3880334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5A624-D34D-4FBA-84D8-266F0803B030}"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73637-27FA-433D-A390-D0C915CE0D6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7934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75A624-D34D-4FBA-84D8-266F0803B030}"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73637-27FA-433D-A390-D0C915CE0D69}" type="slidenum">
              <a:rPr lang="en-US" smtClean="0"/>
              <a:t>‹#›</a:t>
            </a:fld>
            <a:endParaRPr lang="en-US"/>
          </a:p>
        </p:txBody>
      </p:sp>
    </p:spTree>
    <p:extLst>
      <p:ext uri="{BB962C8B-B14F-4D97-AF65-F5344CB8AC3E}">
        <p14:creationId xmlns:p14="http://schemas.microsoft.com/office/powerpoint/2010/main" val="1377693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75A624-D34D-4FBA-84D8-266F0803B030}" type="datetimeFigureOut">
              <a:rPr lang="en-US" smtClean="0"/>
              <a:t>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F73637-27FA-433D-A390-D0C915CE0D6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3611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75A624-D34D-4FBA-84D8-266F0803B030}" type="datetimeFigureOut">
              <a:rPr lang="en-US" smtClean="0"/>
              <a:t>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F73637-27FA-433D-A390-D0C915CE0D6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007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5A624-D34D-4FBA-84D8-266F0803B030}" type="datetimeFigureOut">
              <a:rPr lang="en-US" smtClean="0"/>
              <a:t>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F73637-27FA-433D-A390-D0C915CE0D69}" type="slidenum">
              <a:rPr lang="en-US" smtClean="0"/>
              <a:t>‹#›</a:t>
            </a:fld>
            <a:endParaRPr lang="en-US"/>
          </a:p>
        </p:txBody>
      </p:sp>
    </p:spTree>
    <p:extLst>
      <p:ext uri="{BB962C8B-B14F-4D97-AF65-F5344CB8AC3E}">
        <p14:creationId xmlns:p14="http://schemas.microsoft.com/office/powerpoint/2010/main" val="157782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75A624-D34D-4FBA-84D8-266F0803B030}"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73637-27FA-433D-A390-D0C915CE0D6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76988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75A624-D34D-4FBA-84D8-266F0803B030}"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73637-27FA-433D-A390-D0C915CE0D69}" type="slidenum">
              <a:rPr lang="en-US" smtClean="0"/>
              <a:t>‹#›</a:t>
            </a:fld>
            <a:endParaRPr lang="en-US"/>
          </a:p>
        </p:txBody>
      </p:sp>
    </p:spTree>
    <p:extLst>
      <p:ext uri="{BB962C8B-B14F-4D97-AF65-F5344CB8AC3E}">
        <p14:creationId xmlns:p14="http://schemas.microsoft.com/office/powerpoint/2010/main" val="947940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75A624-D34D-4FBA-84D8-266F0803B030}" type="datetimeFigureOut">
              <a:rPr lang="en-US" smtClean="0"/>
              <a:t>3/1/2023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7F73637-27FA-433D-A390-D0C915CE0D69}" type="slidenum">
              <a:rPr lang="en-US" smtClean="0"/>
              <a:t>‹#›</a:t>
            </a:fld>
            <a:endParaRPr lang="en-US"/>
          </a:p>
        </p:txBody>
      </p:sp>
    </p:spTree>
    <p:extLst>
      <p:ext uri="{BB962C8B-B14F-4D97-AF65-F5344CB8AC3E}">
        <p14:creationId xmlns:p14="http://schemas.microsoft.com/office/powerpoint/2010/main" val="30798385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3767C-CB16-C0A8-BAEB-2F889BF79EB9}"/>
              </a:ext>
            </a:extLst>
          </p:cNvPr>
          <p:cNvSpPr>
            <a:spLocks noGrp="1"/>
          </p:cNvSpPr>
          <p:nvPr>
            <p:ph type="ctrTitle"/>
          </p:nvPr>
        </p:nvSpPr>
        <p:spPr/>
        <p:txBody>
          <a:bodyPr/>
          <a:lstStyle/>
          <a:p>
            <a:r>
              <a:rPr lang="en-US" b="1" dirty="0"/>
              <a:t>Capital Adequacy Ratio (CAR)</a:t>
            </a:r>
          </a:p>
        </p:txBody>
      </p:sp>
      <p:sp>
        <p:nvSpPr>
          <p:cNvPr id="3" name="Subtitle 2">
            <a:extLst>
              <a:ext uri="{FF2B5EF4-FFF2-40B4-BE49-F238E27FC236}">
                <a16:creationId xmlns:a16="http://schemas.microsoft.com/office/drawing/2014/main" id="{8C9D6921-39C7-1D25-02C8-94652E8CC2C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48505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1066-DB77-E688-BA81-8C2C1DEE8FAB}"/>
              </a:ext>
            </a:extLst>
          </p:cNvPr>
          <p:cNvSpPr>
            <a:spLocks noGrp="1"/>
          </p:cNvSpPr>
          <p:nvPr>
            <p:ph type="title"/>
          </p:nvPr>
        </p:nvSpPr>
        <p:spPr/>
        <p:txBody>
          <a:bodyPr/>
          <a:lstStyle/>
          <a:p>
            <a:r>
              <a:rPr lang="en-US" b="1" dirty="0"/>
              <a:t>Capital Adequacy Ratio (CAR)</a:t>
            </a:r>
          </a:p>
        </p:txBody>
      </p:sp>
      <p:sp>
        <p:nvSpPr>
          <p:cNvPr id="3" name="Content Placeholder 2">
            <a:extLst>
              <a:ext uri="{FF2B5EF4-FFF2-40B4-BE49-F238E27FC236}">
                <a16:creationId xmlns:a16="http://schemas.microsoft.com/office/drawing/2014/main" id="{B281F4A2-D59D-E0DD-54A7-2287029A0F77}"/>
              </a:ext>
            </a:extLst>
          </p:cNvPr>
          <p:cNvSpPr>
            <a:spLocks noGrp="1"/>
          </p:cNvSpPr>
          <p:nvPr>
            <p:ph idx="1"/>
          </p:nvPr>
        </p:nvSpPr>
        <p:spPr/>
        <p:txBody>
          <a:bodyPr/>
          <a:lstStyle/>
          <a:p>
            <a:pPr marL="0" indent="0" algn="just">
              <a:buNone/>
            </a:pPr>
            <a:r>
              <a:rPr lang="en-US" dirty="0"/>
              <a:t>Capital Adequacy Ratio (CAR) is the ratio of a bank’s capital to its risk. It is also known as the Capital to Risk (Weighted) Assets Ratio (CRAR). In other words, it is the ratio of a bank’s capital to its risk-weighted assets and current liabilities. This ratio is utilized to secure depositors and boost the efficiency and stability of financial systems all over the world.</a:t>
            </a:r>
          </a:p>
        </p:txBody>
      </p:sp>
    </p:spTree>
    <p:extLst>
      <p:ext uri="{BB962C8B-B14F-4D97-AF65-F5344CB8AC3E}">
        <p14:creationId xmlns:p14="http://schemas.microsoft.com/office/powerpoint/2010/main" val="466327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C54F2-1140-F826-4FB1-61B929818C42}"/>
              </a:ext>
            </a:extLst>
          </p:cNvPr>
          <p:cNvSpPr>
            <a:spLocks noGrp="1"/>
          </p:cNvSpPr>
          <p:nvPr>
            <p:ph type="title"/>
          </p:nvPr>
        </p:nvSpPr>
        <p:spPr/>
        <p:txBody>
          <a:bodyPr>
            <a:normAutofit fontScale="90000"/>
          </a:bodyPr>
          <a:lstStyle/>
          <a:p>
            <a:r>
              <a:rPr lang="en-US" b="1" dirty="0"/>
              <a:t>What is the Capital Adequacy Ratio Formula?</a:t>
            </a:r>
          </a:p>
        </p:txBody>
      </p:sp>
      <p:sp>
        <p:nvSpPr>
          <p:cNvPr id="3" name="Content Placeholder 2">
            <a:extLst>
              <a:ext uri="{FF2B5EF4-FFF2-40B4-BE49-F238E27FC236}">
                <a16:creationId xmlns:a16="http://schemas.microsoft.com/office/drawing/2014/main" id="{F55F5DA7-82ED-9502-D16C-A3AA3B4459F1}"/>
              </a:ext>
            </a:extLst>
          </p:cNvPr>
          <p:cNvSpPr>
            <a:spLocks noGrp="1"/>
          </p:cNvSpPr>
          <p:nvPr>
            <p:ph idx="1"/>
          </p:nvPr>
        </p:nvSpPr>
        <p:spPr/>
        <p:txBody>
          <a:bodyPr>
            <a:normAutofit lnSpcReduction="10000"/>
          </a:bodyPr>
          <a:lstStyle/>
          <a:p>
            <a:pPr marL="0" indent="0" algn="just">
              <a:buNone/>
            </a:pPr>
            <a:r>
              <a:rPr lang="en-US" dirty="0"/>
              <a:t>The CAR or the CRAR is computed by dividing the capital of the bank with aggregated risk-weighted assets for credit risk, operational risk, and market risk.</a:t>
            </a:r>
          </a:p>
          <a:p>
            <a:pPr marL="0" indent="0" algn="just">
              <a:buNone/>
            </a:pPr>
            <a:r>
              <a:rPr lang="en-US" dirty="0"/>
              <a:t>This is calculated by summing a bank’s tier 1 capital and tier 2 capitals and dividing the total by its total risk-weighted assets. That is:</a:t>
            </a:r>
          </a:p>
          <a:p>
            <a:pPr marL="0" indent="0" algn="just">
              <a:buNone/>
            </a:pPr>
            <a:r>
              <a:rPr lang="en-US" dirty="0"/>
              <a:t>Tier 1 CAR = (Eligible Tier 1 capital funds) = (Market Risk RWA + Credit Risk RWA + Operational Risk RWA)</a:t>
            </a:r>
          </a:p>
          <a:p>
            <a:pPr marL="0" indent="0" algn="just">
              <a:buNone/>
            </a:pPr>
            <a:r>
              <a:rPr lang="en-US" dirty="0"/>
              <a:t>Total CAR = (Eligible Total capital funds) ÷ (Credit Risk RWA + Market Risk RWA + Operational Risk RWA)</a:t>
            </a:r>
          </a:p>
        </p:txBody>
      </p:sp>
    </p:spTree>
    <p:extLst>
      <p:ext uri="{BB962C8B-B14F-4D97-AF65-F5344CB8AC3E}">
        <p14:creationId xmlns:p14="http://schemas.microsoft.com/office/powerpoint/2010/main" val="2589429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F6CA-F502-9594-E192-6B67C5B1626E}"/>
              </a:ext>
            </a:extLst>
          </p:cNvPr>
          <p:cNvSpPr>
            <a:spLocks noGrp="1"/>
          </p:cNvSpPr>
          <p:nvPr>
            <p:ph type="title"/>
          </p:nvPr>
        </p:nvSpPr>
        <p:spPr/>
        <p:txBody>
          <a:bodyPr/>
          <a:lstStyle/>
          <a:p>
            <a:r>
              <a:rPr lang="en-US" b="1" dirty="0"/>
              <a:t>CAR Formula:</a:t>
            </a:r>
          </a:p>
        </p:txBody>
      </p:sp>
      <p:sp>
        <p:nvSpPr>
          <p:cNvPr id="3" name="Content Placeholder 2">
            <a:extLst>
              <a:ext uri="{FF2B5EF4-FFF2-40B4-BE49-F238E27FC236}">
                <a16:creationId xmlns:a16="http://schemas.microsoft.com/office/drawing/2014/main" id="{DD9A61F8-FA1B-581A-5869-0D6C855185EB}"/>
              </a:ext>
            </a:extLst>
          </p:cNvPr>
          <p:cNvSpPr>
            <a:spLocks noGrp="1"/>
          </p:cNvSpPr>
          <p:nvPr>
            <p:ph idx="1"/>
          </p:nvPr>
        </p:nvSpPr>
        <p:spPr/>
        <p:txBody>
          <a:bodyPr/>
          <a:lstStyle/>
          <a:p>
            <a:pPr marL="0" indent="0" algn="ctr">
              <a:buNone/>
            </a:pPr>
            <a:r>
              <a:rPr lang="en-US" dirty="0"/>
              <a:t>CAR = (Tier 1 capital + Tier 2 capital)/risk weighted assets</a:t>
            </a:r>
          </a:p>
        </p:txBody>
      </p:sp>
    </p:spTree>
    <p:extLst>
      <p:ext uri="{BB962C8B-B14F-4D97-AF65-F5344CB8AC3E}">
        <p14:creationId xmlns:p14="http://schemas.microsoft.com/office/powerpoint/2010/main" val="3457143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E4CD2-3E66-9DD9-7815-3195E9B6E871}"/>
              </a:ext>
            </a:extLst>
          </p:cNvPr>
          <p:cNvSpPr>
            <a:spLocks noGrp="1"/>
          </p:cNvSpPr>
          <p:nvPr>
            <p:ph type="title"/>
          </p:nvPr>
        </p:nvSpPr>
        <p:spPr/>
        <p:txBody>
          <a:bodyPr/>
          <a:lstStyle/>
          <a:p>
            <a:r>
              <a:rPr lang="en-US" b="1" dirty="0"/>
              <a:t>Tier 1 capital:</a:t>
            </a:r>
          </a:p>
        </p:txBody>
      </p:sp>
      <p:sp>
        <p:nvSpPr>
          <p:cNvPr id="3" name="Content Placeholder 2">
            <a:extLst>
              <a:ext uri="{FF2B5EF4-FFF2-40B4-BE49-F238E27FC236}">
                <a16:creationId xmlns:a16="http://schemas.microsoft.com/office/drawing/2014/main" id="{D16021DE-6242-E4CC-448B-ECA6B71115BE}"/>
              </a:ext>
            </a:extLst>
          </p:cNvPr>
          <p:cNvSpPr>
            <a:spLocks noGrp="1"/>
          </p:cNvSpPr>
          <p:nvPr>
            <p:ph idx="1"/>
          </p:nvPr>
        </p:nvSpPr>
        <p:spPr/>
        <p:txBody>
          <a:bodyPr/>
          <a:lstStyle/>
          <a:p>
            <a:pPr marL="0" indent="0" algn="just">
              <a:buNone/>
            </a:pPr>
            <a:r>
              <a:rPr lang="en-US" dirty="0"/>
              <a:t>This can absorb the losses without a bank being required to stop trading. Also called core capital, this consists of ordinary share capital, equity capital, audited revenue reserves, and intangible assets. This is permanently available capital and readily available to absorb losses incurred by a bank without it having to cease operations.</a:t>
            </a:r>
          </a:p>
        </p:txBody>
      </p:sp>
    </p:spTree>
    <p:extLst>
      <p:ext uri="{BB962C8B-B14F-4D97-AF65-F5344CB8AC3E}">
        <p14:creationId xmlns:p14="http://schemas.microsoft.com/office/powerpoint/2010/main" val="1267070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32998-CC5D-BB29-BE8D-FAE3BD04F6E2}"/>
              </a:ext>
            </a:extLst>
          </p:cNvPr>
          <p:cNvSpPr>
            <a:spLocks noGrp="1"/>
          </p:cNvSpPr>
          <p:nvPr>
            <p:ph type="title"/>
          </p:nvPr>
        </p:nvSpPr>
        <p:spPr/>
        <p:txBody>
          <a:bodyPr/>
          <a:lstStyle/>
          <a:p>
            <a:r>
              <a:rPr lang="en-US" b="1" dirty="0"/>
              <a:t>Tier 2 capital:</a:t>
            </a:r>
          </a:p>
        </p:txBody>
      </p:sp>
      <p:sp>
        <p:nvSpPr>
          <p:cNvPr id="3" name="Content Placeholder 2">
            <a:extLst>
              <a:ext uri="{FF2B5EF4-FFF2-40B4-BE49-F238E27FC236}">
                <a16:creationId xmlns:a16="http://schemas.microsoft.com/office/drawing/2014/main" id="{B7A745C4-F935-2C75-11CD-E71A8AD9DEEA}"/>
              </a:ext>
            </a:extLst>
          </p:cNvPr>
          <p:cNvSpPr>
            <a:spLocks noGrp="1"/>
          </p:cNvSpPr>
          <p:nvPr>
            <p:ph idx="1"/>
          </p:nvPr>
        </p:nvSpPr>
        <p:spPr/>
        <p:txBody>
          <a:bodyPr/>
          <a:lstStyle/>
          <a:p>
            <a:pPr marL="0" indent="0" algn="just">
              <a:buNone/>
            </a:pPr>
            <a:r>
              <a:rPr lang="en-US" dirty="0"/>
              <a:t>This can absorb losses if the bank is winding-up and so gives depositors a lesser measure of protection. This consists of unaudited reserves, unaudited retained earnings, and general loss reserves. This capital cushions losses if the bank is winding up and is used to absorb losses after a bank loses all its tier 1 capital.</a:t>
            </a:r>
          </a:p>
          <a:p>
            <a:pPr marL="0" indent="0" algn="just">
              <a:buNone/>
            </a:pPr>
            <a:endParaRPr lang="en-US" dirty="0"/>
          </a:p>
        </p:txBody>
      </p:sp>
    </p:spTree>
    <p:extLst>
      <p:ext uri="{BB962C8B-B14F-4D97-AF65-F5344CB8AC3E}">
        <p14:creationId xmlns:p14="http://schemas.microsoft.com/office/powerpoint/2010/main" val="2291034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7BE31-EE74-D183-B81F-DD96D8BF8B20}"/>
              </a:ext>
            </a:extLst>
          </p:cNvPr>
          <p:cNvSpPr>
            <a:spLocks noGrp="1"/>
          </p:cNvSpPr>
          <p:nvPr>
            <p:ph type="title"/>
          </p:nvPr>
        </p:nvSpPr>
        <p:spPr/>
        <p:txBody>
          <a:bodyPr/>
          <a:lstStyle/>
          <a:p>
            <a:r>
              <a:rPr lang="en-US" b="1" dirty="0"/>
              <a:t>Risk-weighted assets:</a:t>
            </a:r>
          </a:p>
        </p:txBody>
      </p:sp>
      <p:sp>
        <p:nvSpPr>
          <p:cNvPr id="3" name="Content Placeholder 2">
            <a:extLst>
              <a:ext uri="{FF2B5EF4-FFF2-40B4-BE49-F238E27FC236}">
                <a16:creationId xmlns:a16="http://schemas.microsoft.com/office/drawing/2014/main" id="{1C9A5F4D-7EDC-64E0-2988-DE945173DC55}"/>
              </a:ext>
            </a:extLst>
          </p:cNvPr>
          <p:cNvSpPr>
            <a:spLocks noGrp="1"/>
          </p:cNvSpPr>
          <p:nvPr>
            <p:ph idx="1"/>
          </p:nvPr>
        </p:nvSpPr>
        <p:spPr/>
        <p:txBody>
          <a:bodyPr/>
          <a:lstStyle/>
          <a:p>
            <a:pPr marL="0" indent="0" algn="just">
              <a:buNone/>
            </a:pPr>
            <a:r>
              <a:rPr lang="en-US" dirty="0"/>
              <a:t>These assets are used to fix the least amount of capital that should be possessed by banks to lower the insolvency risk. The capital requirement for all types of bank assets depends on the risk assessment.</a:t>
            </a:r>
          </a:p>
        </p:txBody>
      </p:sp>
    </p:spTree>
    <p:extLst>
      <p:ext uri="{BB962C8B-B14F-4D97-AF65-F5344CB8AC3E}">
        <p14:creationId xmlns:p14="http://schemas.microsoft.com/office/powerpoint/2010/main" val="25394139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384</Words>
  <Application>Microsoft Office PowerPoint</Application>
  <PresentationFormat>Widescreen</PresentationFormat>
  <Paragraphs>16</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Garamond</vt:lpstr>
      <vt:lpstr>Organic</vt:lpstr>
      <vt:lpstr>Capital Adequacy Ratio (CAR)</vt:lpstr>
      <vt:lpstr>Capital Adequacy Ratio (CAR)</vt:lpstr>
      <vt:lpstr>What is the Capital Adequacy Ratio Formula?</vt:lpstr>
      <vt:lpstr>CAR Formula:</vt:lpstr>
      <vt:lpstr>Tier 1 capital:</vt:lpstr>
      <vt:lpstr>Tier 2 capital:</vt:lpstr>
      <vt:lpstr>Risk-weighted assets: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Capital Adequacy Ratio (CAR)</dc:title>
  <dc:creator>Ananya Priya</dc:creator>
  <cp:lastModifiedBy>Ananya Priya</cp:lastModifiedBy>
  <cp:revision>1</cp:revision>
  <dcterms:created xsi:type="dcterms:W3CDTF">2023-02-28T18:36:59Z</dcterms:created>
  <dcterms:modified xsi:type="dcterms:W3CDTF">2023-02-28T18:37:11Z</dcterms:modified>
</cp:coreProperties>
</file>